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5"/>
    <p:restoredTop sz="94632"/>
  </p:normalViewPr>
  <p:slideViewPr>
    <p:cSldViewPr snapToGrid="0" snapToObjects="1">
      <p:cViewPr>
        <p:scale>
          <a:sx n="170" d="100"/>
          <a:sy n="170" d="100"/>
        </p:scale>
        <p:origin x="-2504" y="-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AA099-B0B9-CC4B-8624-5B97D9026DDB}" type="datetimeFigureOut">
              <a:rPr lang="en-US" smtClean="0"/>
              <a:t>4/2/17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1236F-8DAE-0746-9CE7-D83F478EB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87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Cary</a:t>
            </a:r>
            <a:r>
              <a:rPr lang="en-US" baseline="0" dirty="0" smtClean="0"/>
              <a:t> 50 </a:t>
            </a:r>
          </a:p>
          <a:p>
            <a:r>
              <a:rPr lang="en-US" baseline="0" dirty="0" smtClean="0"/>
              <a:t>Foxy R2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Reason for automation:</a:t>
            </a:r>
          </a:p>
          <a:p>
            <a:r>
              <a:rPr lang="en-US" baseline="0" dirty="0" smtClean="0"/>
              <a:t>150 hours multi stage fed batch growth</a:t>
            </a:r>
          </a:p>
          <a:p>
            <a:r>
              <a:rPr lang="en-US" baseline="0" dirty="0" smtClean="0"/>
              <a:t>Fed small amount of nitrite every 1 hour for 12 hours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$50,000, 2 weeks </a:t>
            </a:r>
          </a:p>
          <a:p>
            <a:r>
              <a:rPr lang="en-US" baseline="0" dirty="0" smtClean="0"/>
              <a:t>$500, 1 week</a:t>
            </a:r>
          </a:p>
          <a:p>
            <a:endParaRPr lang="en-US" baseline="0" dirty="0" smtClean="0"/>
          </a:p>
          <a:p>
            <a:r>
              <a:rPr lang="en-US" baseline="0" dirty="0" smtClean="0"/>
              <a:t>Improve quality of data</a:t>
            </a:r>
          </a:p>
          <a:p>
            <a:r>
              <a:rPr lang="en-US" baseline="0" dirty="0" smtClean="0"/>
              <a:t>Make the process sustainable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804951-B04F-5A4E-91DE-7AFB624B18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14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76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577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41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xfrm>
            <a:off x="476250" y="2580681"/>
            <a:ext cx="11239500" cy="169664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2" name="Shape 4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0292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561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41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3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82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938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198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322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4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A5C18-3B9C-D94F-A20E-3F28B36ECD5A}" type="datetimeFigureOut">
              <a:rPr lang="en-US" smtClean="0"/>
              <a:t>4/2/17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7E042-15FE-4B45-968D-F0A02A76F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95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70949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Robotic </a:t>
            </a:r>
            <a:r>
              <a:rPr lang="en-US" dirty="0" smtClean="0"/>
              <a:t>Stirred </a:t>
            </a:r>
            <a:r>
              <a:rPr lang="en-US" dirty="0"/>
              <a:t>Tank Reactor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26129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 smtClean="0"/>
              <a:t>Xiaoguang</a:t>
            </a:r>
            <a:r>
              <a:rPr lang="en-US" dirty="0" smtClean="0"/>
              <a:t> Wang</a:t>
            </a:r>
          </a:p>
          <a:p>
            <a:r>
              <a:rPr lang="en-US" dirty="0" err="1" smtClean="0"/>
              <a:t>Jagannathan</a:t>
            </a:r>
            <a:r>
              <a:rPr lang="en-US" dirty="0" smtClean="0"/>
              <a:t> </a:t>
            </a:r>
            <a:r>
              <a:rPr lang="en-US" dirty="0" err="1" smtClean="0"/>
              <a:t>Alagurajan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Roy J. Carver Department of Biochemistry, Biophysics and Molecular Biology</a:t>
            </a:r>
          </a:p>
          <a:p>
            <a:r>
              <a:rPr lang="en-US" dirty="0" smtClean="0"/>
              <a:t>Iowa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830578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/>
          <p:nvPr/>
        </p:nvSpPr>
        <p:spPr>
          <a:xfrm>
            <a:off x="2971936" y="1507324"/>
            <a:ext cx="1" cy="429199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26" name="Shape 426"/>
          <p:cNvSpPr/>
          <p:nvPr/>
        </p:nvSpPr>
        <p:spPr>
          <a:xfrm flipH="1">
            <a:off x="5025763" y="2927134"/>
            <a:ext cx="306880" cy="306881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27" name="Shape 427"/>
          <p:cNvSpPr/>
          <p:nvPr/>
        </p:nvSpPr>
        <p:spPr>
          <a:xfrm>
            <a:off x="3364842" y="3323023"/>
            <a:ext cx="1" cy="232747"/>
          </a:xfrm>
          <a:prstGeom prst="line">
            <a:avLst/>
          </a:prstGeom>
          <a:ln w="38100">
            <a:solidFill>
              <a:srgbClr val="FFFFFF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28" name="Shape 428"/>
          <p:cNvSpPr/>
          <p:nvPr/>
        </p:nvSpPr>
        <p:spPr>
          <a:xfrm rot="21106229">
            <a:off x="2671408" y="3488866"/>
            <a:ext cx="2618635" cy="1523140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pic>
        <p:nvPicPr>
          <p:cNvPr id="429" name="IMG_0385.png"/>
          <p:cNvPicPr>
            <a:picLocks noChangeAspect="1"/>
          </p:cNvPicPr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2404830" y="907896"/>
            <a:ext cx="7507356" cy="5630517"/>
          </a:xfrm>
          <a:prstGeom prst="rect">
            <a:avLst/>
          </a:prstGeom>
          <a:ln w="12700">
            <a:miter lim="400000"/>
          </a:ln>
        </p:spPr>
      </p:pic>
      <p:pic>
        <p:nvPicPr>
          <p:cNvPr id="430" name="IMG_0372.png"/>
          <p:cNvPicPr>
            <a:picLocks noChangeAspect="1"/>
          </p:cNvPicPr>
          <p:nvPr/>
        </p:nvPicPr>
        <p:blipFill>
          <a:blip r:embed="rId4">
            <a:extLst/>
          </a:blip>
          <a:srcRect l="37899" t="12441" r="34372" b="8772"/>
          <a:stretch>
            <a:fillRect/>
          </a:stretch>
        </p:blipFill>
        <p:spPr>
          <a:xfrm>
            <a:off x="5903873" y="1137725"/>
            <a:ext cx="308379" cy="1168283"/>
          </a:xfrm>
          <a:prstGeom prst="rect">
            <a:avLst/>
          </a:prstGeom>
          <a:ln w="12700">
            <a:miter lim="400000"/>
          </a:ln>
        </p:spPr>
      </p:pic>
      <p:sp>
        <p:nvSpPr>
          <p:cNvPr id="431" name="Shape 431"/>
          <p:cNvSpPr/>
          <p:nvPr/>
        </p:nvSpPr>
        <p:spPr>
          <a:xfrm>
            <a:off x="6092302" y="2644058"/>
            <a:ext cx="2657810" cy="9888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78" extrusionOk="0">
                <a:moveTo>
                  <a:pt x="21600" y="2478"/>
                </a:moveTo>
                <a:lnTo>
                  <a:pt x="21250" y="786"/>
                </a:lnTo>
                <a:cubicBezTo>
                  <a:pt x="21130" y="406"/>
                  <a:pt x="20965" y="145"/>
                  <a:pt x="20783" y="45"/>
                </a:cubicBezTo>
                <a:cubicBezTo>
                  <a:pt x="20543" y="-86"/>
                  <a:pt x="20294" y="68"/>
                  <a:pt x="20101" y="468"/>
                </a:cubicBezTo>
                <a:cubicBezTo>
                  <a:pt x="19905" y="1174"/>
                  <a:pt x="19718" y="1899"/>
                  <a:pt x="19541" y="2640"/>
                </a:cubicBezTo>
                <a:cubicBezTo>
                  <a:pt x="19300" y="3651"/>
                  <a:pt x="19077" y="4689"/>
                  <a:pt x="18876" y="5759"/>
                </a:cubicBezTo>
                <a:cubicBezTo>
                  <a:pt x="18629" y="7074"/>
                  <a:pt x="18414" y="8431"/>
                  <a:pt x="18203" y="9791"/>
                </a:cubicBezTo>
                <a:cubicBezTo>
                  <a:pt x="17960" y="11355"/>
                  <a:pt x="17721" y="12927"/>
                  <a:pt x="17485" y="14505"/>
                </a:cubicBezTo>
                <a:cubicBezTo>
                  <a:pt x="17223" y="15937"/>
                  <a:pt x="16898" y="17281"/>
                  <a:pt x="16517" y="18508"/>
                </a:cubicBezTo>
                <a:cubicBezTo>
                  <a:pt x="16265" y="19320"/>
                  <a:pt x="15990" y="20077"/>
                  <a:pt x="15694" y="20774"/>
                </a:cubicBezTo>
                <a:cubicBezTo>
                  <a:pt x="15511" y="21088"/>
                  <a:pt x="15307" y="21303"/>
                  <a:pt x="15094" y="21406"/>
                </a:cubicBezTo>
                <a:cubicBezTo>
                  <a:pt x="14871" y="21514"/>
                  <a:pt x="14643" y="21499"/>
                  <a:pt x="14423" y="21363"/>
                </a:cubicBezTo>
                <a:lnTo>
                  <a:pt x="12842" y="19724"/>
                </a:lnTo>
                <a:lnTo>
                  <a:pt x="11037" y="17791"/>
                </a:lnTo>
                <a:cubicBezTo>
                  <a:pt x="10729" y="17346"/>
                  <a:pt x="10405" y="16985"/>
                  <a:pt x="10070" y="16713"/>
                </a:cubicBezTo>
                <a:cubicBezTo>
                  <a:pt x="9605" y="16334"/>
                  <a:pt x="9122" y="16131"/>
                  <a:pt x="8635" y="16109"/>
                </a:cubicBezTo>
                <a:cubicBezTo>
                  <a:pt x="8273" y="16004"/>
                  <a:pt x="7908" y="16051"/>
                  <a:pt x="7552" y="16249"/>
                </a:cubicBezTo>
                <a:cubicBezTo>
                  <a:pt x="7303" y="16387"/>
                  <a:pt x="7060" y="16598"/>
                  <a:pt x="6829" y="16878"/>
                </a:cubicBezTo>
                <a:cubicBezTo>
                  <a:pt x="6636" y="17037"/>
                  <a:pt x="6461" y="17319"/>
                  <a:pt x="6318" y="17698"/>
                </a:cubicBezTo>
                <a:cubicBezTo>
                  <a:pt x="6228" y="17939"/>
                  <a:pt x="6152" y="18215"/>
                  <a:pt x="6093" y="18517"/>
                </a:cubicBezTo>
                <a:cubicBezTo>
                  <a:pt x="6062" y="19071"/>
                  <a:pt x="5952" y="19571"/>
                  <a:pt x="5785" y="19911"/>
                </a:cubicBezTo>
                <a:cubicBezTo>
                  <a:pt x="5626" y="20238"/>
                  <a:pt x="5426" y="20392"/>
                  <a:pt x="5225" y="20343"/>
                </a:cubicBezTo>
                <a:cubicBezTo>
                  <a:pt x="4888" y="20708"/>
                  <a:pt x="4533" y="20936"/>
                  <a:pt x="4171" y="21018"/>
                </a:cubicBezTo>
                <a:cubicBezTo>
                  <a:pt x="3867" y="21087"/>
                  <a:pt x="3562" y="21054"/>
                  <a:pt x="3261" y="20918"/>
                </a:cubicBezTo>
                <a:cubicBezTo>
                  <a:pt x="2963" y="20991"/>
                  <a:pt x="2662" y="20884"/>
                  <a:pt x="2381" y="20605"/>
                </a:cubicBezTo>
                <a:cubicBezTo>
                  <a:pt x="2104" y="20330"/>
                  <a:pt x="1853" y="19894"/>
                  <a:pt x="1646" y="19329"/>
                </a:cubicBezTo>
                <a:cubicBezTo>
                  <a:pt x="1196" y="17492"/>
                  <a:pt x="848" y="15489"/>
                  <a:pt x="614" y="13383"/>
                </a:cubicBezTo>
                <a:cubicBezTo>
                  <a:pt x="389" y="11358"/>
                  <a:pt x="271" y="9260"/>
                  <a:pt x="265" y="7148"/>
                </a:cubicBezTo>
                <a:cubicBezTo>
                  <a:pt x="288" y="6205"/>
                  <a:pt x="278" y="5259"/>
                  <a:pt x="235" y="4321"/>
                </a:cubicBezTo>
                <a:cubicBezTo>
                  <a:pt x="191" y="3360"/>
                  <a:pt x="112" y="2413"/>
                  <a:pt x="0" y="1493"/>
                </a:cubicBezTo>
              </a:path>
            </a:pathLst>
          </a:custGeom>
          <a:ln w="25400">
            <a:solidFill>
              <a:srgbClr val="43F9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32" name="Shape 432"/>
          <p:cNvSpPr/>
          <p:nvPr/>
        </p:nvSpPr>
        <p:spPr>
          <a:xfrm>
            <a:off x="8086148" y="2735433"/>
            <a:ext cx="656843" cy="441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518" extrusionOk="0">
                <a:moveTo>
                  <a:pt x="2443" y="206"/>
                </a:moveTo>
                <a:cubicBezTo>
                  <a:pt x="1160" y="969"/>
                  <a:pt x="245" y="2697"/>
                  <a:pt x="43" y="4741"/>
                </a:cubicBezTo>
                <a:cubicBezTo>
                  <a:pt x="-132" y="6507"/>
                  <a:pt x="257" y="8249"/>
                  <a:pt x="617" y="9955"/>
                </a:cubicBezTo>
                <a:cubicBezTo>
                  <a:pt x="1295" y="13162"/>
                  <a:pt x="1872" y="16415"/>
                  <a:pt x="2345" y="19703"/>
                </a:cubicBezTo>
                <a:cubicBezTo>
                  <a:pt x="3432" y="20960"/>
                  <a:pt x="4781" y="21600"/>
                  <a:pt x="6154" y="21509"/>
                </a:cubicBezTo>
                <a:cubicBezTo>
                  <a:pt x="7881" y="21395"/>
                  <a:pt x="9487" y="20146"/>
                  <a:pt x="10543" y="18098"/>
                </a:cubicBezTo>
                <a:cubicBezTo>
                  <a:pt x="11738" y="16489"/>
                  <a:pt x="12744" y="14593"/>
                  <a:pt x="13519" y="12487"/>
                </a:cubicBezTo>
                <a:cubicBezTo>
                  <a:pt x="14714" y="9240"/>
                  <a:pt x="15331" y="5589"/>
                  <a:pt x="15311" y="1883"/>
                </a:cubicBezTo>
                <a:cubicBezTo>
                  <a:pt x="15848" y="4086"/>
                  <a:pt x="17392" y="5356"/>
                  <a:pt x="18923" y="4854"/>
                </a:cubicBezTo>
                <a:cubicBezTo>
                  <a:pt x="20428" y="4361"/>
                  <a:pt x="21468" y="2300"/>
                  <a:pt x="21372" y="0"/>
                </a:cubicBezTo>
              </a:path>
            </a:pathLst>
          </a:custGeom>
          <a:ln w="25400">
            <a:solidFill>
              <a:srgbClr val="43F9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33" name="Shape 433"/>
          <p:cNvSpPr/>
          <p:nvPr/>
        </p:nvSpPr>
        <p:spPr>
          <a:xfrm>
            <a:off x="5858945" y="2379616"/>
            <a:ext cx="398209" cy="428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84" y="0"/>
                </a:moveTo>
                <a:lnTo>
                  <a:pt x="8219" y="5456"/>
                </a:lnTo>
                <a:lnTo>
                  <a:pt x="1075" y="5456"/>
                </a:lnTo>
                <a:cubicBezTo>
                  <a:pt x="478" y="5456"/>
                  <a:pt x="0" y="5900"/>
                  <a:pt x="0" y="6455"/>
                </a:cubicBezTo>
                <a:lnTo>
                  <a:pt x="0" y="20587"/>
                </a:lnTo>
                <a:cubicBezTo>
                  <a:pt x="0" y="21142"/>
                  <a:pt x="478" y="21600"/>
                  <a:pt x="1075" y="21600"/>
                </a:cubicBezTo>
                <a:lnTo>
                  <a:pt x="20525" y="21600"/>
                </a:lnTo>
                <a:cubicBezTo>
                  <a:pt x="21122" y="21600"/>
                  <a:pt x="21600" y="21142"/>
                  <a:pt x="21600" y="20587"/>
                </a:cubicBezTo>
                <a:lnTo>
                  <a:pt x="21600" y="6455"/>
                </a:lnTo>
                <a:cubicBezTo>
                  <a:pt x="21600" y="5900"/>
                  <a:pt x="21122" y="5456"/>
                  <a:pt x="20525" y="5456"/>
                </a:cubicBezTo>
                <a:lnTo>
                  <a:pt x="12548" y="5456"/>
                </a:lnTo>
                <a:lnTo>
                  <a:pt x="10384" y="0"/>
                </a:lnTo>
                <a:close/>
              </a:path>
            </a:pathLst>
          </a:custGeom>
          <a:ln w="25400">
            <a:solidFill>
              <a:srgbClr val="FEFDFF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FFFFFF"/>
                </a:solidFill>
                <a:effectLst>
                  <a:outerShdw blurRad="25400" dist="33948" dir="2700000" rotWithShape="0">
                    <a:srgbClr val="3B3936"/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34" name="Shape 434"/>
          <p:cNvSpPr/>
          <p:nvPr/>
        </p:nvSpPr>
        <p:spPr>
          <a:xfrm>
            <a:off x="5966067" y="1241577"/>
            <a:ext cx="28813" cy="1022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3602"/>
                </a:lnTo>
                <a:lnTo>
                  <a:pt x="9843" y="21600"/>
                </a:lnTo>
              </a:path>
            </a:pathLst>
          </a:custGeom>
          <a:ln w="50800">
            <a:solidFill>
              <a:srgbClr val="43F9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35" name="Shape 435"/>
          <p:cNvSpPr/>
          <p:nvPr/>
        </p:nvSpPr>
        <p:spPr>
          <a:xfrm>
            <a:off x="5972324" y="2241256"/>
            <a:ext cx="117873" cy="1"/>
          </a:xfrm>
          <a:prstGeom prst="line">
            <a:avLst/>
          </a:prstGeom>
          <a:ln w="50800">
            <a:solidFill>
              <a:srgbClr val="43F9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36" name="Shape 436"/>
          <p:cNvSpPr/>
          <p:nvPr/>
        </p:nvSpPr>
        <p:spPr>
          <a:xfrm>
            <a:off x="6092430" y="1241574"/>
            <a:ext cx="49378" cy="10221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6860" y="3602"/>
                </a:lnTo>
                <a:lnTo>
                  <a:pt x="0" y="21600"/>
                </a:lnTo>
              </a:path>
            </a:pathLst>
          </a:custGeom>
          <a:ln w="50800">
            <a:solidFill>
              <a:srgbClr val="43F9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37" name="Shape 437"/>
          <p:cNvSpPr/>
          <p:nvPr/>
        </p:nvSpPr>
        <p:spPr>
          <a:xfrm rot="20574893">
            <a:off x="5946392" y="2734516"/>
            <a:ext cx="119052" cy="2207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0882" y="4333"/>
                  <a:pt x="18487" y="8536"/>
                  <a:pt x="14571" y="12339"/>
                </a:cubicBezTo>
                <a:cubicBezTo>
                  <a:pt x="10890" y="15913"/>
                  <a:pt x="5939" y="19060"/>
                  <a:pt x="0" y="21600"/>
                </a:cubicBezTo>
              </a:path>
            </a:pathLst>
          </a:custGeom>
          <a:ln w="25400">
            <a:solidFill>
              <a:srgbClr val="43F9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38" name="Shape 438"/>
          <p:cNvSpPr/>
          <p:nvPr/>
        </p:nvSpPr>
        <p:spPr>
          <a:xfrm>
            <a:off x="4648352" y="2531562"/>
            <a:ext cx="524229" cy="21064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7" extrusionOk="0">
                <a:moveTo>
                  <a:pt x="21600" y="21109"/>
                </a:moveTo>
                <a:cubicBezTo>
                  <a:pt x="20626" y="21320"/>
                  <a:pt x="19449" y="21465"/>
                  <a:pt x="18183" y="21529"/>
                </a:cubicBezTo>
                <a:cubicBezTo>
                  <a:pt x="16796" y="21600"/>
                  <a:pt x="15356" y="21572"/>
                  <a:pt x="14030" y="21448"/>
                </a:cubicBezTo>
                <a:cubicBezTo>
                  <a:pt x="12635" y="21300"/>
                  <a:pt x="11450" y="21052"/>
                  <a:pt x="10628" y="20736"/>
                </a:cubicBezTo>
                <a:cubicBezTo>
                  <a:pt x="9930" y="20467"/>
                  <a:pt x="9519" y="20159"/>
                  <a:pt x="9433" y="19840"/>
                </a:cubicBezTo>
                <a:cubicBezTo>
                  <a:pt x="9324" y="18909"/>
                  <a:pt x="9076" y="17980"/>
                  <a:pt x="8689" y="17054"/>
                </a:cubicBezTo>
                <a:cubicBezTo>
                  <a:pt x="8249" y="15997"/>
                  <a:pt x="7629" y="14945"/>
                  <a:pt x="6830" y="13901"/>
                </a:cubicBezTo>
                <a:cubicBezTo>
                  <a:pt x="6024" y="12541"/>
                  <a:pt x="5069" y="11186"/>
                  <a:pt x="3967" y="9838"/>
                </a:cubicBezTo>
                <a:cubicBezTo>
                  <a:pt x="3484" y="9247"/>
                  <a:pt x="2972" y="8657"/>
                  <a:pt x="2649" y="8060"/>
                </a:cubicBezTo>
                <a:cubicBezTo>
                  <a:pt x="2329" y="7469"/>
                  <a:pt x="2194" y="6872"/>
                  <a:pt x="2245" y="6276"/>
                </a:cubicBezTo>
                <a:cubicBezTo>
                  <a:pt x="2314" y="5298"/>
                  <a:pt x="2306" y="4320"/>
                  <a:pt x="2221" y="3343"/>
                </a:cubicBezTo>
                <a:cubicBezTo>
                  <a:pt x="2172" y="2780"/>
                  <a:pt x="2097" y="2217"/>
                  <a:pt x="1770" y="1660"/>
                </a:cubicBezTo>
                <a:cubicBezTo>
                  <a:pt x="1603" y="1376"/>
                  <a:pt x="1371" y="1094"/>
                  <a:pt x="1075" y="817"/>
                </a:cubicBezTo>
                <a:lnTo>
                  <a:pt x="0" y="0"/>
                </a:lnTo>
              </a:path>
            </a:pathLst>
          </a:custGeom>
          <a:ln w="25400">
            <a:solidFill>
              <a:srgbClr val="43F9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39" name="Shape 439"/>
          <p:cNvSpPr/>
          <p:nvPr/>
        </p:nvSpPr>
        <p:spPr>
          <a:xfrm>
            <a:off x="4561211" y="2533467"/>
            <a:ext cx="89333" cy="207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01" extrusionOk="0">
                <a:moveTo>
                  <a:pt x="21600" y="278"/>
                </a:moveTo>
                <a:cubicBezTo>
                  <a:pt x="17978" y="-299"/>
                  <a:pt x="13900" y="39"/>
                  <a:pt x="11053" y="1151"/>
                </a:cubicBezTo>
                <a:cubicBezTo>
                  <a:pt x="8588" y="2115"/>
                  <a:pt x="7466" y="3501"/>
                  <a:pt x="6520" y="4863"/>
                </a:cubicBezTo>
                <a:cubicBezTo>
                  <a:pt x="4804" y="7334"/>
                  <a:pt x="3464" y="9848"/>
                  <a:pt x="2422" y="12385"/>
                </a:cubicBezTo>
                <a:cubicBezTo>
                  <a:pt x="1210" y="15335"/>
                  <a:pt x="401" y="18312"/>
                  <a:pt x="0" y="21301"/>
                </a:cubicBezTo>
              </a:path>
            </a:pathLst>
          </a:custGeom>
          <a:ln w="25400">
            <a:solidFill>
              <a:srgbClr val="43F9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40" name="Shape 440"/>
          <p:cNvSpPr/>
          <p:nvPr/>
        </p:nvSpPr>
        <p:spPr>
          <a:xfrm>
            <a:off x="4373579" y="2956445"/>
            <a:ext cx="167119" cy="108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027" extrusionOk="0">
                <a:moveTo>
                  <a:pt x="21600" y="0"/>
                </a:moveTo>
                <a:cubicBezTo>
                  <a:pt x="20064" y="7285"/>
                  <a:pt x="16743" y="13422"/>
                  <a:pt x="12309" y="17172"/>
                </a:cubicBezTo>
                <a:cubicBezTo>
                  <a:pt x="8571" y="20332"/>
                  <a:pt x="4255" y="21600"/>
                  <a:pt x="0" y="20787"/>
                </a:cubicBezTo>
              </a:path>
            </a:pathLst>
          </a:custGeom>
          <a:ln w="25400">
            <a:solidFill>
              <a:srgbClr val="43F9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41" name="Shape 441"/>
          <p:cNvSpPr/>
          <p:nvPr/>
        </p:nvSpPr>
        <p:spPr>
          <a:xfrm>
            <a:off x="4326466" y="3178969"/>
            <a:ext cx="1" cy="232747"/>
          </a:xfrm>
          <a:prstGeom prst="line">
            <a:avLst/>
          </a:prstGeom>
          <a:ln w="38100">
            <a:solidFill>
              <a:srgbClr val="43F900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42" name="Shape 442"/>
          <p:cNvSpPr/>
          <p:nvPr/>
        </p:nvSpPr>
        <p:spPr>
          <a:xfrm>
            <a:off x="4343513" y="2920951"/>
            <a:ext cx="85530" cy="129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96" h="21600" extrusionOk="0">
                <a:moveTo>
                  <a:pt x="0" y="21600"/>
                </a:moveTo>
                <a:cubicBezTo>
                  <a:pt x="7016" y="20327"/>
                  <a:pt x="13041" y="17249"/>
                  <a:pt x="16814" y="13008"/>
                </a:cubicBezTo>
                <a:cubicBezTo>
                  <a:pt x="20280" y="9113"/>
                  <a:pt x="21600" y="4501"/>
                  <a:pt x="20538" y="0"/>
                </a:cubicBezTo>
              </a:path>
            </a:pathLst>
          </a:custGeom>
          <a:ln w="25400">
            <a:solidFill>
              <a:srgbClr val="FF31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43" name="Shape 443"/>
          <p:cNvSpPr/>
          <p:nvPr/>
        </p:nvSpPr>
        <p:spPr>
          <a:xfrm>
            <a:off x="4575476" y="2691081"/>
            <a:ext cx="569120" cy="1695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98" y="167"/>
                  <a:pt x="2568" y="498"/>
                  <a:pt x="3296" y="932"/>
                </a:cubicBezTo>
                <a:cubicBezTo>
                  <a:pt x="4085" y="1403"/>
                  <a:pt x="4294" y="1959"/>
                  <a:pt x="3880" y="2481"/>
                </a:cubicBezTo>
                <a:cubicBezTo>
                  <a:pt x="3751" y="3596"/>
                  <a:pt x="3520" y="4709"/>
                  <a:pt x="3190" y="5820"/>
                </a:cubicBezTo>
                <a:cubicBezTo>
                  <a:pt x="2880" y="6860"/>
                  <a:pt x="2482" y="7898"/>
                  <a:pt x="1996" y="8931"/>
                </a:cubicBezTo>
                <a:cubicBezTo>
                  <a:pt x="1341" y="10805"/>
                  <a:pt x="1745" y="12703"/>
                  <a:pt x="3186" y="14526"/>
                </a:cubicBezTo>
                <a:cubicBezTo>
                  <a:pt x="4509" y="16201"/>
                  <a:pt x="6687" y="17787"/>
                  <a:pt x="9623" y="19212"/>
                </a:cubicBezTo>
                <a:cubicBezTo>
                  <a:pt x="11190" y="19820"/>
                  <a:pt x="13043" y="20339"/>
                  <a:pt x="15108" y="20747"/>
                </a:cubicBezTo>
                <a:cubicBezTo>
                  <a:pt x="17124" y="21145"/>
                  <a:pt x="19315" y="21433"/>
                  <a:pt x="21600" y="21600"/>
                </a:cubicBezTo>
              </a:path>
            </a:pathLst>
          </a:custGeom>
          <a:ln w="25400">
            <a:solidFill>
              <a:srgbClr val="FF31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44" name="Shape 444"/>
          <p:cNvSpPr/>
          <p:nvPr/>
        </p:nvSpPr>
        <p:spPr>
          <a:xfrm>
            <a:off x="6241410" y="2674515"/>
            <a:ext cx="1683162" cy="87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72" extrusionOk="0">
                <a:moveTo>
                  <a:pt x="0" y="19755"/>
                </a:moveTo>
                <a:cubicBezTo>
                  <a:pt x="990" y="20969"/>
                  <a:pt x="2143" y="21600"/>
                  <a:pt x="3316" y="21571"/>
                </a:cubicBezTo>
                <a:cubicBezTo>
                  <a:pt x="3872" y="21557"/>
                  <a:pt x="4421" y="21394"/>
                  <a:pt x="4965" y="21206"/>
                </a:cubicBezTo>
                <a:cubicBezTo>
                  <a:pt x="5720" y="20944"/>
                  <a:pt x="6471" y="20629"/>
                  <a:pt x="7219" y="20260"/>
                </a:cubicBezTo>
                <a:cubicBezTo>
                  <a:pt x="8727" y="20999"/>
                  <a:pt x="10285" y="21283"/>
                  <a:pt x="11839" y="21103"/>
                </a:cubicBezTo>
                <a:cubicBezTo>
                  <a:pt x="13008" y="20968"/>
                  <a:pt x="14165" y="20571"/>
                  <a:pt x="15286" y="19919"/>
                </a:cubicBezTo>
                <a:cubicBezTo>
                  <a:pt x="16096" y="19635"/>
                  <a:pt x="16855" y="18958"/>
                  <a:pt x="17492" y="17951"/>
                </a:cubicBezTo>
                <a:cubicBezTo>
                  <a:pt x="18461" y="16417"/>
                  <a:pt x="19088" y="14224"/>
                  <a:pt x="19243" y="11826"/>
                </a:cubicBezTo>
                <a:cubicBezTo>
                  <a:pt x="19574" y="9719"/>
                  <a:pt x="19872" y="7592"/>
                  <a:pt x="20137" y="5450"/>
                </a:cubicBezTo>
                <a:cubicBezTo>
                  <a:pt x="20262" y="4435"/>
                  <a:pt x="20381" y="3413"/>
                  <a:pt x="20567" y="2432"/>
                </a:cubicBezTo>
                <a:cubicBezTo>
                  <a:pt x="20673" y="1872"/>
                  <a:pt x="20802" y="1323"/>
                  <a:pt x="21002" y="866"/>
                </a:cubicBezTo>
                <a:cubicBezTo>
                  <a:pt x="21165" y="494"/>
                  <a:pt x="21369" y="198"/>
                  <a:pt x="21600" y="0"/>
                </a:cubicBezTo>
              </a:path>
            </a:pathLst>
          </a:custGeom>
          <a:ln w="25400">
            <a:solidFill>
              <a:srgbClr val="FF31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FF3100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45" name="Shape 445"/>
          <p:cNvSpPr/>
          <p:nvPr/>
        </p:nvSpPr>
        <p:spPr>
          <a:xfrm flipV="1">
            <a:off x="8161445" y="2713267"/>
            <a:ext cx="1" cy="266470"/>
          </a:xfrm>
          <a:prstGeom prst="line">
            <a:avLst/>
          </a:prstGeom>
          <a:ln w="25400">
            <a:solidFill>
              <a:srgbClr val="43F900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46" name="Shape 446"/>
          <p:cNvSpPr/>
          <p:nvPr/>
        </p:nvSpPr>
        <p:spPr>
          <a:xfrm>
            <a:off x="7921065" y="2686478"/>
            <a:ext cx="1" cy="266470"/>
          </a:xfrm>
          <a:prstGeom prst="line">
            <a:avLst/>
          </a:prstGeom>
          <a:ln w="25400">
            <a:solidFill>
              <a:srgbClr val="FF3100"/>
            </a:solidFill>
            <a:miter lim="400000"/>
            <a:tailEnd type="triangle"/>
          </a:ln>
        </p:spPr>
        <p:txBody>
          <a:bodyPr lIns="35719" tIns="35719" rIns="35719" bIns="35719" anchor="ctr"/>
          <a:lstStyle/>
          <a:p>
            <a:pPr algn="ctr">
              <a:defRPr sz="32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endParaRPr sz="2250"/>
          </a:p>
        </p:txBody>
      </p:sp>
      <p:sp>
        <p:nvSpPr>
          <p:cNvPr id="447" name="Shape 447"/>
          <p:cNvSpPr/>
          <p:nvPr/>
        </p:nvSpPr>
        <p:spPr>
          <a:xfrm>
            <a:off x="2385389" y="1132600"/>
            <a:ext cx="3182050" cy="1171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marL="160729" indent="-160729">
              <a:buSzPct val="100000"/>
              <a:buFontTx/>
              <a:buChar char="•"/>
              <a:defRPr sz="2000"/>
            </a:pPr>
            <a:r>
              <a:rPr lang="en-US" sz="1600" dirty="0"/>
              <a:t>New Brunswick </a:t>
            </a:r>
            <a:r>
              <a:rPr lang="en-US" sz="1600" dirty="0" err="1"/>
              <a:t>BioFlo</a:t>
            </a:r>
            <a:r>
              <a:rPr lang="en-US" sz="1600" dirty="0"/>
              <a:t> 110</a:t>
            </a:r>
          </a:p>
          <a:p>
            <a:pPr marL="160729" indent="-160729">
              <a:buSzPct val="100000"/>
              <a:buChar char="•"/>
              <a:defRPr sz="2000"/>
            </a:pPr>
            <a:r>
              <a:rPr sz="1600" dirty="0"/>
              <a:t>Automated  Growth</a:t>
            </a:r>
            <a:r>
              <a:rPr lang="en-US" sz="1600" dirty="0"/>
              <a:t> </a:t>
            </a:r>
            <a:r>
              <a:rPr sz="1600" dirty="0"/>
              <a:t>Monitoring </a:t>
            </a:r>
            <a:endParaRPr lang="en-US" sz="1600" dirty="0"/>
          </a:p>
          <a:p>
            <a:pPr marL="160729" indent="-160729">
              <a:buSzPct val="100000"/>
              <a:buChar char="•"/>
              <a:defRPr sz="2000"/>
            </a:pPr>
            <a:r>
              <a:rPr lang="en-US" sz="1600" dirty="0"/>
              <a:t>Automated </a:t>
            </a:r>
            <a:r>
              <a:rPr sz="1600" dirty="0"/>
              <a:t>Sampling</a:t>
            </a:r>
            <a:endParaRPr lang="en-US" sz="1600" dirty="0"/>
          </a:p>
          <a:p>
            <a:pPr marL="160729" indent="-160729">
              <a:buSzPct val="100000"/>
              <a:buChar char="•"/>
              <a:defRPr sz="2000"/>
            </a:pPr>
            <a:endParaRPr sz="1406" dirty="0"/>
          </a:p>
          <a:p>
            <a:pPr>
              <a:defRPr sz="2000"/>
            </a:pPr>
            <a:endParaRPr sz="1406" baseline="-5999" dirty="0"/>
          </a:p>
        </p:txBody>
      </p:sp>
      <p:sp>
        <p:nvSpPr>
          <p:cNvPr id="448" name="Shape 448"/>
          <p:cNvSpPr/>
          <p:nvPr/>
        </p:nvSpPr>
        <p:spPr>
          <a:xfrm>
            <a:off x="3843166" y="951446"/>
            <a:ext cx="2131979" cy="216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>
              <a:defRPr sz="2000"/>
            </a:pPr>
            <a:endParaRPr sz="1406" baseline="-5999"/>
          </a:p>
        </p:txBody>
      </p:sp>
    </p:spTree>
    <p:extLst>
      <p:ext uri="{BB962C8B-B14F-4D97-AF65-F5344CB8AC3E}">
        <p14:creationId xmlns:p14="http://schemas.microsoft.com/office/powerpoint/2010/main" val="798997854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1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0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1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1" fill="hold"/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" grpId="0" animBg="1" advAuto="0"/>
      <p:bldP spid="430" grpId="1" animBg="1" advAuto="0"/>
      <p:bldP spid="431" grpId="0" animBg="1" advAuto="0"/>
      <p:bldP spid="432" grpId="0" animBg="1" advAuto="0"/>
      <p:bldP spid="433" grpId="0" animBg="1" advAuto="0"/>
      <p:bldP spid="433" grpId="1" animBg="1" advAuto="0"/>
      <p:bldP spid="434" grpId="0" animBg="1" advAuto="0"/>
      <p:bldP spid="434" grpId="1" animBg="1" advAuto="0"/>
      <p:bldP spid="435" grpId="0" animBg="1" advAuto="0"/>
      <p:bldP spid="435" grpId="1" animBg="1" advAuto="0"/>
      <p:bldP spid="436" grpId="0" animBg="1" advAuto="0"/>
      <p:bldP spid="436" grpId="1" animBg="1" advAuto="0"/>
      <p:bldP spid="437" grpId="0" animBg="1" advAuto="0"/>
      <p:bldP spid="438" grpId="0" animBg="1" advAuto="0"/>
      <p:bldP spid="439" grpId="0" animBg="1" advAuto="0"/>
      <p:bldP spid="440" grpId="0" animBg="1" advAuto="0"/>
      <p:bldP spid="441" grpId="0" animBg="1" advAuto="0"/>
      <p:bldP spid="441" grpId="1" animBg="1" advAuto="0"/>
      <p:bldP spid="442" grpId="0" animBg="1" advAuto="0"/>
      <p:bldP spid="443" grpId="0" animBg="1" advAuto="0"/>
      <p:bldP spid="444" grpId="0" animBg="1" advAuto="0"/>
      <p:bldP spid="445" grpId="0" animBg="1" advAuto="0"/>
      <p:bldP spid="446" grpId="0" animBg="1" advAuto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78</Words>
  <Application>Microsoft Macintosh PowerPoint</Application>
  <PresentationFormat>Widescreen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Palatino</vt:lpstr>
      <vt:lpstr>Office Theme</vt:lpstr>
      <vt:lpstr>Robotic Stirred Tank Reactor System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 Stirred Tank Reactor System</dc:title>
  <dc:creator>Wang, Xiaoguang [BBMBS]</dc:creator>
  <cp:lastModifiedBy>Wang, Xiaoguang [BBMBS]</cp:lastModifiedBy>
  <cp:revision>5</cp:revision>
  <dcterms:created xsi:type="dcterms:W3CDTF">2017-04-02T03:14:29Z</dcterms:created>
  <dcterms:modified xsi:type="dcterms:W3CDTF">2017-04-02T06:02:34Z</dcterms:modified>
</cp:coreProperties>
</file>

<file path=docProps/thumbnail.jpeg>
</file>